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77" r:id="rId5"/>
    <p:sldId id="259" r:id="rId6"/>
    <p:sldId id="274" r:id="rId7"/>
    <p:sldId id="275" r:id="rId8"/>
    <p:sldId id="276" r:id="rId9"/>
    <p:sldId id="278" r:id="rId10"/>
    <p:sldId id="260" r:id="rId11"/>
    <p:sldId id="261"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8FD2FB05-BFB7-4787-BEB1-DD988253B548}" type="datetimeFigureOut">
              <a:rPr lang="en-US" smtClean="0"/>
              <a:pPr/>
              <a:t>5/14/2013</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8C72BF56-3BFC-49C5-8B6A-77A34DD06BF4}"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D2FB05-BFB7-4787-BEB1-DD988253B548}" type="datetimeFigureOut">
              <a:rPr lang="en-US" smtClean="0"/>
              <a:pPr/>
              <a:t>5/14/2013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72BF56-3BFC-49C5-8B6A-77A34DD06BF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FD2FB05-BFB7-4787-BEB1-DD988253B548}" type="datetimeFigureOut">
              <a:rPr lang="en-US" smtClean="0"/>
              <a:pPr/>
              <a:t>5/14/2013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8C72BF56-3BFC-49C5-8B6A-77A34DD06BF4}"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FD2FB05-BFB7-4787-BEB1-DD988253B548}" type="datetimeFigureOut">
              <a:rPr lang="en-US" smtClean="0"/>
              <a:pPr/>
              <a:t>5/14/2013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72BF56-3BFC-49C5-8B6A-77A34DD06BF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FD2FB05-BFB7-4787-BEB1-DD988253B548}" type="datetimeFigureOut">
              <a:rPr lang="en-US" smtClean="0"/>
              <a:pPr/>
              <a:t>5/14/2013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C72BF56-3BFC-49C5-8B6A-77A34DD06BF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FD2FB05-BFB7-4787-BEB1-DD988253B548}" type="datetimeFigureOut">
              <a:rPr lang="en-US" smtClean="0"/>
              <a:pPr/>
              <a:t>5/14/2013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C72BF56-3BFC-49C5-8B6A-77A34DD06BF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D2FB05-BFB7-4787-BEB1-DD988253B548}" type="datetimeFigureOut">
              <a:rPr lang="en-US" smtClean="0"/>
              <a:pPr/>
              <a:t>5/14/2013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C72BF56-3BFC-49C5-8B6A-77A34DD06BF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FD2FB05-BFB7-4787-BEB1-DD988253B548}" type="datetimeFigureOut">
              <a:rPr lang="en-US" smtClean="0"/>
              <a:pPr/>
              <a:t>5/14/2013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72BF56-3BFC-49C5-8B6A-77A34DD06BF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FD2FB05-BFB7-4787-BEB1-DD988253B548}" type="datetimeFigureOut">
              <a:rPr lang="en-US" smtClean="0"/>
              <a:pPr/>
              <a:t>5/14/2013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72BF56-3BFC-49C5-8B6A-77A34DD06BF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D2FB05-BFB7-4787-BEB1-DD988253B548}" type="datetimeFigureOut">
              <a:rPr lang="en-US" smtClean="0"/>
              <a:pPr/>
              <a:t>5/14/2013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72BF56-3BFC-49C5-8B6A-77A34DD06BF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D2FB05-BFB7-4787-BEB1-DD988253B548}" type="datetimeFigureOut">
              <a:rPr lang="en-US" smtClean="0"/>
              <a:pPr/>
              <a:t>5/14/2013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72BF56-3BFC-49C5-8B6A-77A34DD06BF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0"/>
          <a:tileRect/>
        </a:gra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FD2FB05-BFB7-4787-BEB1-DD988253B548}" type="datetimeFigureOut">
              <a:rPr lang="en-US" smtClean="0"/>
              <a:pPr/>
              <a:t>5/14/2013</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C72BF56-3BFC-49C5-8B6A-77A34DD06BF4}"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Virtual Enterprise</a:t>
            </a:r>
            <a:endParaRPr lang="en-US" dirty="0"/>
          </a:p>
        </p:txBody>
      </p:sp>
      <p:sp>
        <p:nvSpPr>
          <p:cNvPr id="3" name="Subtitle 2"/>
          <p:cNvSpPr>
            <a:spLocks noGrp="1"/>
          </p:cNvSpPr>
          <p:nvPr>
            <p:ph type="subTitle" idx="1"/>
          </p:nvPr>
        </p:nvSpPr>
        <p:spPr/>
        <p:txBody>
          <a:bodyPr/>
          <a:lstStyle/>
          <a:p>
            <a:r>
              <a:rPr lang="en-US" dirty="0" smtClean="0">
                <a:solidFill>
                  <a:schemeClr val="bg1"/>
                </a:solidFill>
              </a:rPr>
              <a:t>Sexual Harassment</a:t>
            </a:r>
          </a:p>
          <a:p>
            <a:r>
              <a:rPr lang="en-US" dirty="0" smtClean="0">
                <a:solidFill>
                  <a:schemeClr val="bg1"/>
                </a:solidFill>
              </a:rPr>
              <a:t>Cultural Diversity</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solidFill>
                  <a:schemeClr val="bg1"/>
                </a:solidFill>
              </a:rPr>
              <a:t>Globalization has had a tremendous effect on the international workforce. The Internet has opened up another way of conducting business. Women pursue careers previous generations never thought of pursuing and the workforce has a greater cultural diversity which requires an understanding among workers customs, religions, and life experiences. People have to learn to get along with each other in order for any business to conduct daily operations. Therefore, organizations have found a need to provide staff development for employees to ensure a positive, productive, and safe working environment.</a:t>
            </a:r>
            <a:endParaRPr lang="en-US"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(cont.)</a:t>
            </a:r>
            <a:endParaRPr lang="en-US" dirty="0"/>
          </a:p>
        </p:txBody>
      </p:sp>
      <p:sp>
        <p:nvSpPr>
          <p:cNvPr id="3" name="Content Placeholder 2"/>
          <p:cNvSpPr>
            <a:spLocks noGrp="1"/>
          </p:cNvSpPr>
          <p:nvPr>
            <p:ph idx="1"/>
          </p:nvPr>
        </p:nvSpPr>
        <p:spPr/>
        <p:txBody>
          <a:bodyPr/>
          <a:lstStyle/>
          <a:p>
            <a:r>
              <a:rPr lang="en-US" dirty="0">
                <a:solidFill>
                  <a:schemeClr val="bg1"/>
                </a:solidFill>
              </a:rPr>
              <a:t>Employers owe workers honesty and respect, fair employment practices and an orientation to the workplace</a:t>
            </a:r>
            <a:r>
              <a:rPr lang="en-US" dirty="0" smtClean="0">
                <a:solidFill>
                  <a:schemeClr val="bg1"/>
                </a:solidFill>
              </a:rPr>
              <a:t>.</a:t>
            </a:r>
          </a:p>
          <a:p>
            <a:r>
              <a:rPr lang="en-US" dirty="0" smtClean="0">
                <a:solidFill>
                  <a:schemeClr val="bg1"/>
                </a:solidFill>
              </a:rPr>
              <a:t>Interactions among people is called Human Relations</a:t>
            </a:r>
            <a:endParaRPr lang="en-US"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(cont.)</a:t>
            </a:r>
            <a:endParaRPr lang="en-US" dirty="0"/>
          </a:p>
        </p:txBody>
      </p:sp>
      <p:sp>
        <p:nvSpPr>
          <p:cNvPr id="3" name="Content Placeholder 2"/>
          <p:cNvSpPr>
            <a:spLocks noGrp="1"/>
          </p:cNvSpPr>
          <p:nvPr>
            <p:ph idx="1"/>
          </p:nvPr>
        </p:nvSpPr>
        <p:spPr/>
        <p:txBody>
          <a:bodyPr/>
          <a:lstStyle/>
          <a:p>
            <a:r>
              <a:rPr lang="en-US" dirty="0" smtClean="0">
                <a:solidFill>
                  <a:schemeClr val="bg1"/>
                </a:solidFill>
              </a:rPr>
              <a:t>A good rule of thumb is:</a:t>
            </a:r>
          </a:p>
          <a:p>
            <a:pPr lvl="1"/>
            <a:r>
              <a:rPr lang="en-US" dirty="0" smtClean="0">
                <a:solidFill>
                  <a:schemeClr val="bg1"/>
                </a:solidFill>
              </a:rPr>
              <a:t>Respect for self</a:t>
            </a:r>
          </a:p>
          <a:p>
            <a:pPr lvl="1"/>
            <a:r>
              <a:rPr lang="en-US" dirty="0" smtClean="0">
                <a:solidFill>
                  <a:schemeClr val="bg1"/>
                </a:solidFill>
              </a:rPr>
              <a:t>Respect for others</a:t>
            </a:r>
          </a:p>
          <a:p>
            <a:pPr lvl="1"/>
            <a:r>
              <a:rPr lang="en-US" dirty="0" smtClean="0">
                <a:solidFill>
                  <a:schemeClr val="bg1"/>
                </a:solidFill>
              </a:rPr>
              <a:t>Responsibility for all your actions</a:t>
            </a:r>
          </a:p>
          <a:p>
            <a:r>
              <a:rPr lang="en-US" dirty="0" smtClean="0">
                <a:solidFill>
                  <a:schemeClr val="bg1"/>
                </a:solidFill>
              </a:rPr>
              <a:t>Businesses are responsible for providing a positive, safe, and productive work environment.</a:t>
            </a:r>
          </a:p>
          <a:p>
            <a:pPr marL="137160" indent="0">
              <a:buNone/>
            </a:pPr>
            <a:endParaRPr lang="en-US" dirty="0"/>
          </a:p>
        </p:txBody>
      </p:sp>
    </p:spTree>
    <p:extLst>
      <p:ext uri="{BB962C8B-B14F-4D97-AF65-F5344CB8AC3E}">
        <p14:creationId xmlns:p14="http://schemas.microsoft.com/office/powerpoint/2010/main" xmlns="" val="36750216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World Application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chemeClr val="bg1"/>
                </a:solidFill>
              </a:rPr>
              <a:t>Two increasing issues for businesses that result in lawsuits from employees are sexual harassment and discrimination because of not understanding cultural differences. Many times people are not even aware that someone else may be offended by their actions. Employee manuals now include guidelines that clearly lay out what sexual harassment is and the need to understand cultural differences. In addition, employees may be required to attend training sessions to ensure that the business provides a positive, productive, and safe work environment for everyone.</a:t>
            </a:r>
            <a:endParaRPr lang="en-US"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Discrimination</a:t>
            </a:r>
            <a:endParaRPr lang="en-US" dirty="0"/>
          </a:p>
        </p:txBody>
      </p:sp>
      <p:sp>
        <p:nvSpPr>
          <p:cNvPr id="3" name="Content Placeholder 2"/>
          <p:cNvSpPr>
            <a:spLocks noGrp="1"/>
          </p:cNvSpPr>
          <p:nvPr>
            <p:ph idx="1"/>
          </p:nvPr>
        </p:nvSpPr>
        <p:spPr/>
        <p:txBody>
          <a:bodyPr/>
          <a:lstStyle/>
          <a:p>
            <a:r>
              <a:rPr lang="en-US" dirty="0" smtClean="0">
                <a:solidFill>
                  <a:schemeClr val="bg1"/>
                </a:solidFill>
              </a:rPr>
              <a:t>Favoring one person over another</a:t>
            </a:r>
          </a:p>
          <a:p>
            <a:r>
              <a:rPr lang="en-US" dirty="0" smtClean="0">
                <a:solidFill>
                  <a:schemeClr val="bg1"/>
                </a:solidFill>
              </a:rPr>
              <a:t>Mocking statements about race</a:t>
            </a:r>
          </a:p>
          <a:p>
            <a:r>
              <a:rPr lang="en-US" dirty="0" smtClean="0">
                <a:solidFill>
                  <a:schemeClr val="bg1"/>
                </a:solidFill>
              </a:rPr>
              <a:t>Preference on  one religion over another</a:t>
            </a:r>
          </a:p>
          <a:p>
            <a:r>
              <a:rPr lang="en-US" dirty="0" smtClean="0">
                <a:solidFill>
                  <a:schemeClr val="bg1"/>
                </a:solidFill>
              </a:rPr>
              <a:t>Ridiculing cultural celebrations</a:t>
            </a:r>
          </a:p>
          <a:p>
            <a:r>
              <a:rPr lang="en-US" dirty="0" smtClean="0">
                <a:solidFill>
                  <a:schemeClr val="bg1"/>
                </a:solidFill>
              </a:rPr>
              <a:t>Favoring one person’s appearance, e.g. hair, eye color, dress, etc.</a:t>
            </a:r>
          </a:p>
          <a:p>
            <a:endParaRPr lang="en-US" dirty="0">
              <a:solidFill>
                <a:schemeClr val="bg1"/>
              </a:solidFill>
            </a:endParaRPr>
          </a:p>
        </p:txBody>
      </p:sp>
    </p:spTree>
    <p:extLst>
      <p:ext uri="{BB962C8B-B14F-4D97-AF65-F5344CB8AC3E}">
        <p14:creationId xmlns:p14="http://schemas.microsoft.com/office/powerpoint/2010/main" xmlns="" val="2501242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 Diversity</a:t>
            </a:r>
            <a:endParaRPr lang="en-US" dirty="0"/>
          </a:p>
        </p:txBody>
      </p:sp>
      <p:sp>
        <p:nvSpPr>
          <p:cNvPr id="3" name="Content Placeholder 2"/>
          <p:cNvSpPr>
            <a:spLocks noGrp="1"/>
          </p:cNvSpPr>
          <p:nvPr>
            <p:ph idx="1"/>
          </p:nvPr>
        </p:nvSpPr>
        <p:spPr/>
        <p:txBody>
          <a:bodyPr/>
          <a:lstStyle/>
          <a:p>
            <a:r>
              <a:rPr lang="en-US" dirty="0" smtClean="0">
                <a:solidFill>
                  <a:schemeClr val="bg1"/>
                </a:solidFill>
              </a:rPr>
              <a:t>Every country in the world now promotes cultural diversity in the workplace.</a:t>
            </a:r>
          </a:p>
          <a:p>
            <a:r>
              <a:rPr lang="en-US" dirty="0">
                <a:solidFill>
                  <a:schemeClr val="bg1"/>
                </a:solidFill>
              </a:rPr>
              <a:t>Multi-culturalism is based on the idea that cultural identities should not be ignored.</a:t>
            </a:r>
            <a:endParaRPr lang="en-US" dirty="0" smtClean="0">
              <a:solidFill>
                <a:schemeClr val="bg1"/>
              </a:solidFill>
            </a:endParaRPr>
          </a:p>
          <a:p>
            <a:r>
              <a:rPr lang="en-US" dirty="0" smtClean="0">
                <a:solidFill>
                  <a:schemeClr val="bg1"/>
                </a:solidFill>
              </a:rPr>
              <a:t>The term multi-cultural refers to immigrants.</a:t>
            </a:r>
          </a:p>
          <a:p>
            <a:endParaRPr lang="en-US" dirty="0">
              <a:solidFill>
                <a:schemeClr val="bg1"/>
              </a:solidFill>
            </a:endParaRPr>
          </a:p>
        </p:txBody>
      </p:sp>
    </p:spTree>
    <p:extLst>
      <p:ext uri="{BB962C8B-B14F-4D97-AF65-F5344CB8AC3E}">
        <p14:creationId xmlns:p14="http://schemas.microsoft.com/office/powerpoint/2010/main" xmlns="" val="38621730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a:t>
            </a:r>
            <a:r>
              <a:rPr lang="en-US" dirty="0" err="1" smtClean="0"/>
              <a:t>Harasment</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dirty="0" smtClean="0">
                <a:solidFill>
                  <a:schemeClr val="bg1"/>
                </a:solidFill>
              </a:rPr>
              <a:t>Steps </a:t>
            </a:r>
            <a:r>
              <a:rPr lang="en-US" dirty="0">
                <a:solidFill>
                  <a:schemeClr val="bg1"/>
                </a:solidFill>
              </a:rPr>
              <a:t>an employer can take to prevent sexual harassment are:</a:t>
            </a:r>
          </a:p>
          <a:p>
            <a:pPr marL="651510" indent="-514350">
              <a:buFont typeface="+mj-lt"/>
              <a:buAutoNum type="arabicPeriod"/>
            </a:pPr>
            <a:r>
              <a:rPr lang="en-US" dirty="0">
                <a:solidFill>
                  <a:schemeClr val="bg1"/>
                </a:solidFill>
              </a:rPr>
              <a:t>Set a harassment/discrimination policy</a:t>
            </a:r>
          </a:p>
          <a:p>
            <a:pPr marL="651510" indent="-514350">
              <a:buFont typeface="+mj-lt"/>
              <a:buAutoNum type="arabicPeriod"/>
            </a:pPr>
            <a:r>
              <a:rPr lang="en-US" dirty="0">
                <a:solidFill>
                  <a:schemeClr val="bg1"/>
                </a:solidFill>
              </a:rPr>
              <a:t>Provide a variety of routes that employees can take to file a complaint.</a:t>
            </a:r>
          </a:p>
          <a:p>
            <a:pPr marL="651510" indent="-514350">
              <a:buFont typeface="+mj-lt"/>
              <a:buAutoNum type="arabicPeriod"/>
            </a:pPr>
            <a:r>
              <a:rPr lang="en-US" dirty="0">
                <a:solidFill>
                  <a:schemeClr val="bg1"/>
                </a:solidFill>
              </a:rPr>
              <a:t>Conduct harassment training</a:t>
            </a:r>
          </a:p>
          <a:p>
            <a:pPr marL="651510" indent="-514350">
              <a:buFont typeface="+mj-lt"/>
              <a:buAutoNum type="arabicPeriod"/>
            </a:pPr>
            <a:r>
              <a:rPr lang="en-US" dirty="0">
                <a:solidFill>
                  <a:schemeClr val="bg1"/>
                </a:solidFill>
              </a:rPr>
              <a:t>Conduct a yearly survey</a:t>
            </a:r>
          </a:p>
          <a:p>
            <a:pPr marL="651510" indent="-514350">
              <a:buFont typeface="+mj-lt"/>
              <a:buAutoNum type="arabicPeriod"/>
            </a:pPr>
            <a:r>
              <a:rPr lang="en-US" dirty="0">
                <a:solidFill>
                  <a:schemeClr val="bg1"/>
                </a:solidFill>
              </a:rPr>
              <a:t>Conduct prompt and thorough investigations</a:t>
            </a:r>
          </a:p>
          <a:p>
            <a:pPr marL="651510" indent="-514350">
              <a:buFont typeface="+mj-lt"/>
              <a:buAutoNum type="arabicPeriod"/>
            </a:pPr>
            <a:r>
              <a:rPr lang="en-US" dirty="0">
                <a:solidFill>
                  <a:schemeClr val="bg1"/>
                </a:solidFill>
              </a:rPr>
              <a:t>Document results of complaints and investigations</a:t>
            </a:r>
          </a:p>
        </p:txBody>
      </p:sp>
    </p:spTree>
    <p:extLst>
      <p:ext uri="{BB962C8B-B14F-4D97-AF65-F5344CB8AC3E}">
        <p14:creationId xmlns:p14="http://schemas.microsoft.com/office/powerpoint/2010/main" xmlns="" val="34115384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a:t>
            </a:r>
            <a:r>
              <a:rPr lang="en-US" dirty="0" smtClean="0"/>
              <a:t>Harassment</a:t>
            </a:r>
            <a:endParaRPr lang="en-US" dirty="0"/>
          </a:p>
        </p:txBody>
      </p:sp>
      <p:sp>
        <p:nvSpPr>
          <p:cNvPr id="3" name="Content Placeholder 2"/>
          <p:cNvSpPr>
            <a:spLocks noGrp="1"/>
          </p:cNvSpPr>
          <p:nvPr>
            <p:ph idx="1"/>
          </p:nvPr>
        </p:nvSpPr>
        <p:spPr/>
        <p:txBody>
          <a:bodyPr>
            <a:normAutofit fontScale="92500"/>
          </a:bodyPr>
          <a:lstStyle/>
          <a:p>
            <a:r>
              <a:rPr lang="en-US" dirty="0" smtClean="0">
                <a:solidFill>
                  <a:schemeClr val="bg1"/>
                </a:solidFill>
              </a:rPr>
              <a:t>Sexual Harassment is a form of sex discrimination</a:t>
            </a:r>
          </a:p>
          <a:p>
            <a:r>
              <a:rPr lang="en-US" dirty="0" smtClean="0">
                <a:solidFill>
                  <a:schemeClr val="bg1"/>
                </a:solidFill>
              </a:rPr>
              <a:t>Sexual Harassment is a violation of Title VII of the 1964 Civil Rights Act</a:t>
            </a:r>
          </a:p>
          <a:p>
            <a:r>
              <a:rPr lang="en-US" dirty="0" smtClean="0">
                <a:solidFill>
                  <a:schemeClr val="bg1"/>
                </a:solidFill>
              </a:rPr>
              <a:t>Sexual Harassment </a:t>
            </a:r>
            <a:r>
              <a:rPr lang="en-US" smtClean="0">
                <a:solidFill>
                  <a:schemeClr val="bg1"/>
                </a:solidFill>
              </a:rPr>
              <a:t>is </a:t>
            </a:r>
            <a:r>
              <a:rPr lang="en-US" smtClean="0">
                <a:solidFill>
                  <a:schemeClr val="bg1"/>
                </a:solidFill>
              </a:rPr>
              <a:t>not only </a:t>
            </a:r>
            <a:r>
              <a:rPr lang="en-US" dirty="0" smtClean="0">
                <a:solidFill>
                  <a:schemeClr val="bg1"/>
                </a:solidFill>
              </a:rPr>
              <a:t>between males and females</a:t>
            </a:r>
          </a:p>
          <a:p>
            <a:r>
              <a:rPr lang="en-US" dirty="0" smtClean="0">
                <a:solidFill>
                  <a:schemeClr val="bg1"/>
                </a:solidFill>
              </a:rPr>
              <a:t>The harasser’s conduct must be unwelcome by the victim in order to be considered sexual harassment</a:t>
            </a:r>
          </a:p>
          <a:p>
            <a:r>
              <a:rPr lang="en-US" dirty="0" smtClean="0">
                <a:solidFill>
                  <a:schemeClr val="bg1"/>
                </a:solidFill>
              </a:rPr>
              <a:t>Victims of sexual harassment should file a complaint with their supervisor or a company official and human resource department. </a:t>
            </a:r>
          </a:p>
          <a:p>
            <a:pPr>
              <a:buNone/>
            </a:pPr>
            <a:endParaRPr lang="en-US" dirty="0">
              <a:solidFill>
                <a:schemeClr val="bg1"/>
              </a:solidFill>
            </a:endParaRPr>
          </a:p>
        </p:txBody>
      </p:sp>
    </p:spTree>
    <p:extLst>
      <p:ext uri="{BB962C8B-B14F-4D97-AF65-F5344CB8AC3E}">
        <p14:creationId xmlns:p14="http://schemas.microsoft.com/office/powerpoint/2010/main" xmlns="" val="3293563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Application</a:t>
            </a:r>
            <a:endParaRPr lang="en-US" dirty="0"/>
          </a:p>
        </p:txBody>
      </p:sp>
      <p:sp>
        <p:nvSpPr>
          <p:cNvPr id="3" name="Content Placeholder 2"/>
          <p:cNvSpPr>
            <a:spLocks noGrp="1"/>
          </p:cNvSpPr>
          <p:nvPr>
            <p:ph idx="1"/>
          </p:nvPr>
        </p:nvSpPr>
        <p:spPr/>
        <p:txBody>
          <a:bodyPr/>
          <a:lstStyle/>
          <a:p>
            <a:r>
              <a:rPr lang="en-US" dirty="0" smtClean="0">
                <a:solidFill>
                  <a:schemeClr val="bg1"/>
                </a:solidFill>
              </a:rPr>
              <a:t>Sexual harassment and cultural diversity issues are no different in the virtual world than in the real world. Employees deal with many employees from other cultures and interact with male and females in a variety of settings. Understanding what constitutes sexual harassment and discrimination based upon another persons culture will help to create a positive, productive, and safe work environment.</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 Objectives</a:t>
            </a:r>
            <a:endParaRPr lang="en-US" dirty="0"/>
          </a:p>
        </p:txBody>
      </p:sp>
      <p:sp>
        <p:nvSpPr>
          <p:cNvPr id="3" name="Content Placeholder 2"/>
          <p:cNvSpPr>
            <a:spLocks noGrp="1"/>
          </p:cNvSpPr>
          <p:nvPr>
            <p:ph idx="1"/>
          </p:nvPr>
        </p:nvSpPr>
        <p:spPr/>
        <p:txBody>
          <a:bodyPr/>
          <a:lstStyle/>
          <a:p>
            <a:r>
              <a:rPr lang="en-US" dirty="0" smtClean="0">
                <a:solidFill>
                  <a:schemeClr val="bg1"/>
                </a:solidFill>
              </a:rPr>
              <a:t>Each Virtual Enterprise company will establish staff development training sessions in sexual harassment and cultural diversity.</a:t>
            </a:r>
          </a:p>
          <a:p>
            <a:r>
              <a:rPr lang="en-US" dirty="0" smtClean="0">
                <a:solidFill>
                  <a:schemeClr val="bg1"/>
                </a:solidFill>
              </a:rPr>
              <a:t>Each Virtual Enterprise company will include a section in sexual harassment and cultural diversity in the employee handbook.</a:t>
            </a:r>
          </a:p>
          <a:p>
            <a:pPr>
              <a:buNone/>
            </a:pPr>
            <a:r>
              <a:rPr lang="en-US" dirty="0" smtClean="0">
                <a:solidFill>
                  <a:schemeClr val="bg1"/>
                </a:solidFill>
              </a:rPr>
              <a:t/>
            </a:r>
            <a:br>
              <a:rPr lang="en-US" dirty="0" smtClean="0">
                <a:solidFill>
                  <a:schemeClr val="bg1"/>
                </a:solidFill>
              </a:rPr>
            </a:br>
            <a:endParaRPr lang="en-US" dirty="0">
              <a:solidFill>
                <a:schemeClr val="bg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475</TotalTime>
  <Words>510</Words>
  <Application>Microsoft Office PowerPoint</Application>
  <PresentationFormat>On-screen Show (4:3)</PresentationFormat>
  <Paragraphs>46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Apex</vt:lpstr>
      <vt:lpstr>Virtual Enterprise</vt:lpstr>
      <vt:lpstr>Introduction</vt:lpstr>
      <vt:lpstr>Introduction (cont.)</vt:lpstr>
      <vt:lpstr>Introduction (cont.)</vt:lpstr>
      <vt:lpstr>Real World Application</vt:lpstr>
      <vt:lpstr>Discrimination</vt:lpstr>
      <vt:lpstr>Cultural Diversity</vt:lpstr>
      <vt:lpstr>Sexual Harasment</vt:lpstr>
      <vt:lpstr>Sexual Harassment</vt:lpstr>
      <vt:lpstr>Virtual Application</vt:lpstr>
      <vt:lpstr>Unit Objectives</vt:lpstr>
    </vt:vector>
  </TitlesOfParts>
  <Company>StHope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Enterprise</dc:title>
  <dc:creator>bfavila</dc:creator>
  <cp:lastModifiedBy>SCUSD</cp:lastModifiedBy>
  <cp:revision>32</cp:revision>
  <dcterms:created xsi:type="dcterms:W3CDTF">2012-05-11T20:00:12Z</dcterms:created>
  <dcterms:modified xsi:type="dcterms:W3CDTF">2013-05-14T20:32:33Z</dcterms:modified>
</cp:coreProperties>
</file>